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27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9" r:id="rId19"/>
    <p:sldId id="297" r:id="rId20"/>
    <p:sldId id="298" r:id="rId21"/>
  </p:sldIdLst>
  <p:sldSz cx="9144000" cy="6858000" type="screen4x3"/>
  <p:notesSz cx="6794500" cy="9906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FF3701"/>
    <a:srgbClr val="66CCFF"/>
    <a:srgbClr val="5F5F5F"/>
    <a:srgbClr val="FF6600"/>
    <a:srgbClr val="00CC79"/>
    <a:srgbClr val="00FF00"/>
    <a:srgbClr val="FFFFFF"/>
    <a:srgbClr val="000000"/>
    <a:srgbClr val="2D0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7" autoAdjust="0"/>
    <p:restoredTop sz="76781" autoAdjust="0"/>
  </p:normalViewPr>
  <p:slideViewPr>
    <p:cSldViewPr>
      <p:cViewPr>
        <p:scale>
          <a:sx n="66" d="100"/>
          <a:sy n="66" d="100"/>
        </p:scale>
        <p:origin x="-57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210" y="-67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1C6DB7-1945-47A0-BB58-84B8F7B0C1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81924" name="Picture 6" descr="UG_Logolabel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8915400"/>
            <a:ext cx="181133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127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0C4269-299F-4AFE-9AA9-A22A710ABFB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C4269-299F-4AFE-9AA9-A22A710ABFB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C4269-299F-4AFE-9AA9-A22A710ABFB0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447800" y="6172200"/>
            <a:ext cx="73152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12" descr="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333375"/>
            <a:ext cx="86423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0"/>
            <a:ext cx="7315200" cy="1143000"/>
          </a:xfrm>
          <a:solidFill>
            <a:srgbClr val="EAEAEA"/>
          </a:solidFill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VAN DE MODELTITEL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315200" cy="2209800"/>
          </a:xfrm>
          <a:solidFill>
            <a:srgbClr val="EAEAEA"/>
          </a:solidFill>
        </p:spPr>
        <p:txBody>
          <a:bodyPr/>
          <a:lstStyle>
            <a:lvl1pPr>
              <a:defRPr/>
            </a:lvl1pPr>
          </a:lstStyle>
          <a:p>
            <a:endParaRPr lang="nl-NL"/>
          </a:p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60351"/>
            <a:ext cx="7315200" cy="11683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742C-3F05-41ED-9AD9-356D8EABB8B7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9750" y="260350"/>
            <a:ext cx="1828800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260350"/>
            <a:ext cx="5334000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808C-44A8-4624-A516-C131023D2EFD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315200" cy="1168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350" y="1439863"/>
            <a:ext cx="3581400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1439863"/>
            <a:ext cx="3581400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FBCB-7FC0-4481-BB52-91CADD7122BD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60351"/>
            <a:ext cx="7315200" cy="11683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428737"/>
            <a:ext cx="7315200" cy="45926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5515E-C1A5-4C08-8F09-1930934FDFCC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34E8-5A5F-4FF7-911B-8D5FDA5EC522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260351"/>
            <a:ext cx="7315200" cy="11683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39863"/>
            <a:ext cx="3581400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1439863"/>
            <a:ext cx="3581400" cy="458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ABA6-9097-4BBD-8B2E-B3B6643F6BE3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B3E9-D051-4244-8939-99ECA940DEF8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FA8F-4311-413F-B997-0EA4A1373150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FC5D-BC6B-4CC7-B769-834A3BDEFF51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15AA-DD56-43AE-982E-6DA700234C70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5A4D-05C8-4C71-830F-A67A552F7F3B}" type="slidenum">
              <a:rPr lang="nl-NL"/>
              <a:pPr>
                <a:defRPr/>
              </a:pPr>
              <a:t>‹#›</a:t>
            </a:fld>
            <a:r>
              <a:rPr lang="nl-NL" sz="140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107950" y="260350"/>
            <a:ext cx="1150938" cy="5761038"/>
          </a:xfrm>
          <a:prstGeom prst="rect">
            <a:avLst/>
          </a:prstGeom>
          <a:gradFill rotWithShape="1">
            <a:gsLst>
              <a:gs pos="0">
                <a:srgbClr val="EAEAEA">
                  <a:alpha val="0"/>
                </a:srgbClr>
              </a:gs>
              <a:gs pos="100000">
                <a:srgbClr val="EAEAEA">
                  <a:gamma/>
                  <a:tint val="9686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60351"/>
            <a:ext cx="7315200" cy="1168386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EAEAEA">
                  <a:alpha val="0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428737"/>
            <a:ext cx="7315200" cy="4592652"/>
          </a:xfrm>
          <a:prstGeom prst="rect">
            <a:avLst/>
          </a:prstGeom>
          <a:gradFill rotWithShape="1">
            <a:gsLst>
              <a:gs pos="0">
                <a:srgbClr val="EEEEEE"/>
              </a:gs>
              <a:gs pos="100000">
                <a:srgbClr val="EAEAEA">
                  <a:alpha val="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2836980-A2E0-4162-82DA-BFC2B7D7EE58}" type="slidenum">
              <a:rPr lang="nl-NL"/>
              <a:pPr>
                <a:defRPr/>
              </a:pPr>
              <a:t>‹#›</a:t>
            </a:fld>
            <a:r>
              <a:rPr lang="nl-NL" sz="1400"/>
              <a:t> 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447800" y="6172200"/>
            <a:ext cx="7315200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5" descr="pp"/>
          <p:cNvPicPr>
            <a:picLocks noChangeAspect="1" noChangeArrowheads="1"/>
          </p:cNvPicPr>
          <p:nvPr userDrawn="1"/>
        </p:nvPicPr>
        <p:blipFill>
          <a:blip r:embed="rId14" cstate="print"/>
          <a:srcRect l="14346" r="53986"/>
          <a:stretch>
            <a:fillRect/>
          </a:stretch>
        </p:blipFill>
        <p:spPr bwMode="auto">
          <a:xfrm>
            <a:off x="107950" y="5589588"/>
            <a:ext cx="1150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190500" indent="193675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‣"/>
        <a:defRPr sz="2800">
          <a:solidFill>
            <a:srgbClr val="5F5F5F"/>
          </a:solidFill>
          <a:latin typeface="+mn-lt"/>
        </a:defRPr>
      </a:lvl2pPr>
      <a:lvl3pPr marL="574675" indent="192088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‧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5" name="Title 5"/>
          <p:cNvSpPr>
            <a:spLocks noGrp="1"/>
          </p:cNvSpPr>
          <p:nvPr>
            <p:ph type="ctrTitle"/>
          </p:nvPr>
        </p:nvSpPr>
        <p:spPr>
          <a:xfrm>
            <a:off x="1447800" y="2286000"/>
            <a:ext cx="7315200" cy="1143000"/>
          </a:xfrm>
        </p:spPr>
        <p:txBody>
          <a:bodyPr/>
          <a:lstStyle/>
          <a:p>
            <a:pPr algn="ctr"/>
            <a:r>
              <a:rPr lang="en-US" sz="3600" smtClean="0"/>
              <a:t>Processing symbolic number </a:t>
            </a:r>
            <a:br>
              <a:rPr lang="en-US" sz="3600" smtClean="0"/>
            </a:br>
            <a:r>
              <a:rPr lang="en-US" sz="3600" smtClean="0"/>
              <a:t>in the human brain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374897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smtClean="0">
                <a:solidFill>
                  <a:srgbClr val="5F5F5F"/>
                </a:solidFill>
                <a:latin typeface="+mj-lt"/>
              </a:rPr>
              <a:t>Seppe Santens &amp; Tom Verguts</a:t>
            </a:r>
            <a:endParaRPr lang="en-US" sz="2000" dirty="0">
              <a:solidFill>
                <a:srgbClr val="5F5F5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of symbolic number processing </a:t>
            </a:r>
            <a:r>
              <a:rPr lang="en-US" sz="1800" smtClean="0"/>
              <a:t>(Dehaene et al., 2004)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fusiform (occipitotemporal) gyrus:</a:t>
            </a:r>
          </a:p>
          <a:p>
            <a:pPr lvl="2"/>
            <a:r>
              <a:rPr lang="en-US" smtClean="0"/>
              <a:t>visual recognition of digits by assimilating features (“visual number form area”)</a:t>
            </a:r>
          </a:p>
          <a:p>
            <a:pPr lvl="2"/>
            <a:r>
              <a:rPr lang="en-US" smtClean="0"/>
              <a:t>BUT: only sporadically reported / discussed in number processing / arithmetic imaging studies</a:t>
            </a:r>
          </a:p>
          <a:p>
            <a:pPr lvl="1"/>
            <a:r>
              <a:rPr lang="en-US" smtClean="0"/>
              <a:t>angular gyrus:</a:t>
            </a:r>
          </a:p>
          <a:p>
            <a:pPr lvl="2"/>
            <a:r>
              <a:rPr lang="en-US" smtClean="0"/>
              <a:t>verbal retrieval of numbers / arithmetic facts</a:t>
            </a:r>
          </a:p>
          <a:p>
            <a:pPr lvl="2"/>
            <a:r>
              <a:rPr lang="en-US" smtClean="0"/>
              <a:t>BUT: exact role remains unclear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9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intro</a:t>
            </a:r>
            <a:endParaRPr lang="en-US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I: in search of the visual number form area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adaptation design </a:t>
            </a:r>
            <a:r>
              <a:rPr lang="en-US" sz="1800" smtClean="0"/>
              <a:t>(Piazza et al., 2004, 2007)</a:t>
            </a:r>
            <a:r>
              <a:rPr lang="en-US" smtClean="0"/>
              <a:t>:</a:t>
            </a:r>
          </a:p>
          <a:p>
            <a:pPr lvl="1"/>
            <a:endParaRPr lang="en-US" smtClean="0"/>
          </a:p>
          <a:p>
            <a:pPr lvl="1">
              <a:buNone/>
            </a:pPr>
            <a:r>
              <a:rPr lang="en-US" sz="3200" b="1" smtClean="0">
                <a:latin typeface="Edwardian Script ITC" pitchFamily="66" charset="0"/>
              </a:rPr>
              <a:t>32</a:t>
            </a:r>
            <a:r>
              <a:rPr lang="en-US" smtClean="0"/>
              <a:t>   </a:t>
            </a:r>
            <a:r>
              <a:rPr lang="en-US" sz="2400" smtClean="0">
                <a:latin typeface="Ravie" pitchFamily="82" charset="0"/>
              </a:rPr>
              <a:t>32</a:t>
            </a:r>
            <a:r>
              <a:rPr lang="en-US" smtClean="0"/>
              <a:t>  </a:t>
            </a:r>
            <a:r>
              <a:rPr lang="en-US" sz="3200" smtClean="0">
                <a:latin typeface="Tapeworm" pitchFamily="2" charset="0"/>
              </a:rPr>
              <a:t>31</a:t>
            </a:r>
            <a:r>
              <a:rPr lang="en-US" smtClean="0"/>
              <a:t>  </a:t>
            </a:r>
            <a:r>
              <a:rPr lang="en-US" smtClean="0">
                <a:latin typeface="Bauhaus 93" pitchFamily="82" charset="0"/>
              </a:rPr>
              <a:t>32</a:t>
            </a:r>
            <a:r>
              <a:rPr lang="en-US" smtClean="0"/>
              <a:t> </a:t>
            </a:r>
            <a:r>
              <a:rPr lang="en-US" smtClean="0">
                <a:latin typeface="Edwardian Script ITC" pitchFamily="66" charset="0"/>
              </a:rPr>
              <a:t>16</a:t>
            </a:r>
            <a:r>
              <a:rPr lang="en-US" smtClean="0"/>
              <a:t>  </a:t>
            </a:r>
            <a:r>
              <a:rPr lang="en-US" sz="1800" smtClean="0"/>
              <a:t>32</a:t>
            </a:r>
            <a:r>
              <a:rPr lang="en-US" smtClean="0"/>
              <a:t> </a:t>
            </a:r>
            <a:r>
              <a:rPr lang="en-US" smtClean="0">
                <a:latin typeface="Chiller" pitchFamily="82" charset="0"/>
              </a:rPr>
              <a:t> 34</a:t>
            </a:r>
            <a:r>
              <a:rPr lang="en-US" smtClean="0"/>
              <a:t>  </a:t>
            </a:r>
            <a:r>
              <a:rPr lang="en-US" sz="3600" smtClean="0">
                <a:latin typeface="Impact" pitchFamily="34" charset="0"/>
              </a:rPr>
              <a:t>60</a:t>
            </a:r>
            <a:r>
              <a:rPr lang="en-US" sz="3600" smtClean="0"/>
              <a:t> </a:t>
            </a:r>
            <a:r>
              <a:rPr lang="en-US" smtClean="0"/>
              <a:t> </a:t>
            </a:r>
            <a:r>
              <a:rPr lang="en-US" smtClean="0">
                <a:latin typeface="Showcard Gothic" pitchFamily="82" charset="0"/>
              </a:rPr>
              <a:t>33</a:t>
            </a:r>
            <a:r>
              <a:rPr lang="en-US" smtClean="0"/>
              <a:t>  25 </a:t>
            </a:r>
            <a:r>
              <a:rPr lang="en-US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32</a:t>
            </a:r>
            <a:r>
              <a:rPr lang="en-US" smtClean="0">
                <a:latin typeface="Bell MT" pitchFamily="18" charset="0"/>
              </a:rPr>
              <a:t> </a:t>
            </a:r>
            <a:r>
              <a:rPr lang="en-US" smtClean="0"/>
              <a:t>…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IPS: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10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645024"/>
            <a:ext cx="60846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</a:t>
            </a:r>
            <a:endParaRPr lang="en-US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55968" t="31100" r="8222" b="31100"/>
          <a:stretch>
            <a:fillRect/>
          </a:stretch>
        </p:blipFill>
        <p:spPr bwMode="auto">
          <a:xfrm>
            <a:off x="5292080" y="2628911"/>
            <a:ext cx="473195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I: in search of the visual number form area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adaptation design:</a:t>
            </a:r>
          </a:p>
          <a:p>
            <a:pPr lvl="1"/>
            <a:endParaRPr lang="en-US" smtClean="0"/>
          </a:p>
          <a:p>
            <a:pPr lvl="1">
              <a:buNone/>
            </a:pPr>
            <a:r>
              <a:rPr lang="en-US" sz="3200" b="1" smtClean="0">
                <a:latin typeface="Edwardian Script ITC" pitchFamily="66" charset="0"/>
              </a:rPr>
              <a:t>32</a:t>
            </a:r>
            <a:r>
              <a:rPr lang="en-US" smtClean="0"/>
              <a:t>   </a:t>
            </a:r>
            <a:r>
              <a:rPr lang="en-US" sz="2400" smtClean="0">
                <a:latin typeface="Ravie" pitchFamily="82" charset="0"/>
              </a:rPr>
              <a:t>32</a:t>
            </a:r>
            <a:r>
              <a:rPr lang="en-US" smtClean="0"/>
              <a:t>  </a:t>
            </a:r>
            <a:r>
              <a:rPr lang="en-US" sz="3200" smtClean="0">
                <a:latin typeface="Tapeworm" pitchFamily="2" charset="0"/>
              </a:rPr>
              <a:t>31</a:t>
            </a:r>
            <a:r>
              <a:rPr lang="en-US" smtClean="0"/>
              <a:t>  </a:t>
            </a:r>
            <a:r>
              <a:rPr lang="en-US" smtClean="0">
                <a:latin typeface="Bauhaus 93" pitchFamily="82" charset="0"/>
              </a:rPr>
              <a:t>32</a:t>
            </a:r>
            <a:r>
              <a:rPr lang="en-US" smtClean="0"/>
              <a:t> </a:t>
            </a:r>
            <a:r>
              <a:rPr lang="en-US" smtClean="0">
                <a:latin typeface="Edwardian Script ITC" pitchFamily="66" charset="0"/>
              </a:rPr>
              <a:t>16</a:t>
            </a:r>
            <a:r>
              <a:rPr lang="en-US" smtClean="0"/>
              <a:t>  </a:t>
            </a:r>
            <a:r>
              <a:rPr lang="en-US" sz="1800" smtClean="0"/>
              <a:t>32</a:t>
            </a:r>
            <a:r>
              <a:rPr lang="en-US" smtClean="0"/>
              <a:t> </a:t>
            </a:r>
            <a:r>
              <a:rPr lang="en-US" smtClean="0">
                <a:latin typeface="Chiller" pitchFamily="82" charset="0"/>
              </a:rPr>
              <a:t> 34</a:t>
            </a:r>
            <a:r>
              <a:rPr lang="en-US" smtClean="0"/>
              <a:t>  </a:t>
            </a:r>
            <a:r>
              <a:rPr lang="en-US" sz="3600" smtClean="0">
                <a:latin typeface="Impact" pitchFamily="34" charset="0"/>
              </a:rPr>
              <a:t>60</a:t>
            </a:r>
            <a:r>
              <a:rPr lang="en-US" sz="3600" smtClean="0"/>
              <a:t> </a:t>
            </a:r>
            <a:r>
              <a:rPr lang="en-US" smtClean="0"/>
              <a:t> </a:t>
            </a:r>
            <a:r>
              <a:rPr lang="en-US" smtClean="0">
                <a:latin typeface="Showcard Gothic" pitchFamily="82" charset="0"/>
              </a:rPr>
              <a:t>33</a:t>
            </a:r>
            <a:r>
              <a:rPr lang="en-US" smtClean="0"/>
              <a:t>  25 </a:t>
            </a:r>
            <a:r>
              <a:rPr lang="en-US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32</a:t>
            </a:r>
            <a:r>
              <a:rPr lang="en-US" smtClean="0">
                <a:latin typeface="Bell MT" pitchFamily="18" charset="0"/>
              </a:rPr>
              <a:t> </a:t>
            </a:r>
            <a:r>
              <a:rPr lang="en-US" smtClean="0"/>
              <a:t>…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FuG: presenting a different number leads to adaptation, but in an all-or-nothing manner, not in a distance-dependent manner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11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</a:t>
            </a:r>
            <a:endParaRPr lang="en-US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55968" t="31100" r="8222" b="31100"/>
          <a:stretch>
            <a:fillRect/>
          </a:stretch>
        </p:blipFill>
        <p:spPr bwMode="auto">
          <a:xfrm>
            <a:off x="5292080" y="2628911"/>
            <a:ext cx="473195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I: in search of the visual number form area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adaptation design:</a:t>
            </a:r>
          </a:p>
          <a:p>
            <a:pPr lvl="1"/>
            <a:endParaRPr lang="en-US" smtClean="0"/>
          </a:p>
          <a:p>
            <a:pPr lvl="1">
              <a:buNone/>
            </a:pPr>
            <a:r>
              <a:rPr lang="en-US" sz="3200" smtClean="0">
                <a:latin typeface="Bauhaus 93" pitchFamily="82" charset="0"/>
              </a:rPr>
              <a:t>32 </a:t>
            </a:r>
            <a:r>
              <a:rPr lang="en-US" sz="3200" b="1" smtClean="0">
                <a:latin typeface="Edwardian Script ITC" pitchFamily="66" charset="0"/>
              </a:rPr>
              <a:t>32</a:t>
            </a:r>
            <a:r>
              <a:rPr lang="en-US" smtClean="0"/>
              <a:t>  </a:t>
            </a:r>
            <a:r>
              <a:rPr lang="en-US" sz="3200" smtClean="0">
                <a:latin typeface="Tapeworm" pitchFamily="2" charset="0"/>
              </a:rPr>
              <a:t>32</a:t>
            </a:r>
            <a:r>
              <a:rPr lang="en-US" smtClean="0"/>
              <a:t>  </a:t>
            </a:r>
            <a:r>
              <a:rPr lang="en-US" smtClean="0">
                <a:latin typeface="Ravie" pitchFamily="82" charset="0"/>
              </a:rPr>
              <a:t>32 </a:t>
            </a:r>
            <a:r>
              <a:rPr lang="en-US" smtClean="0">
                <a:latin typeface="Edwardian Script ITC" pitchFamily="66" charset="0"/>
              </a:rPr>
              <a:t>16</a:t>
            </a:r>
            <a:r>
              <a:rPr lang="en-US" smtClean="0"/>
              <a:t>  </a:t>
            </a:r>
            <a:r>
              <a:rPr lang="en-US" sz="1800" smtClean="0"/>
              <a:t>32</a:t>
            </a:r>
            <a:r>
              <a:rPr lang="en-US" smtClean="0"/>
              <a:t> </a:t>
            </a:r>
            <a:r>
              <a:rPr lang="en-US" smtClean="0">
                <a:latin typeface="Chiller" pitchFamily="82" charset="0"/>
              </a:rPr>
              <a:t> 34</a:t>
            </a:r>
            <a:r>
              <a:rPr lang="en-US" smtClean="0"/>
              <a:t>  </a:t>
            </a:r>
            <a:r>
              <a:rPr lang="en-US" sz="3600" smtClean="0">
                <a:latin typeface="Impact" pitchFamily="34" charset="0"/>
              </a:rPr>
              <a:t>60</a:t>
            </a:r>
            <a:r>
              <a:rPr lang="en-US" sz="3600" smtClean="0"/>
              <a:t> </a:t>
            </a:r>
            <a:r>
              <a:rPr lang="en-US" smtClean="0"/>
              <a:t> </a:t>
            </a:r>
            <a:r>
              <a:rPr lang="en-US" smtClean="0">
                <a:latin typeface="Showcard Gothic" pitchFamily="82" charset="0"/>
              </a:rPr>
              <a:t>33</a:t>
            </a:r>
            <a:r>
              <a:rPr lang="en-US" smtClean="0"/>
              <a:t>  25 </a:t>
            </a:r>
            <a:r>
              <a:rPr lang="en-US" smtClean="0">
                <a:latin typeface="Bell MT" pitchFamily="18" charset="0"/>
                <a:ea typeface="Arial Unicode MS" pitchFamily="34" charset="-128"/>
                <a:cs typeface="Arial Unicode MS" pitchFamily="34" charset="-128"/>
              </a:rPr>
              <a:t>32</a:t>
            </a:r>
            <a:r>
              <a:rPr lang="en-US" smtClean="0">
                <a:latin typeface="Bell MT" pitchFamily="18" charset="0"/>
              </a:rPr>
              <a:t> </a:t>
            </a:r>
            <a:r>
              <a:rPr lang="en-US" smtClean="0"/>
              <a:t>…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visual areas: do not get adapted to the different presentation forms (font, size, color,…) of the same number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12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5968" t="31100" r="8222" b="31100"/>
          <a:stretch>
            <a:fillRect/>
          </a:stretch>
        </p:blipFill>
        <p:spPr bwMode="auto">
          <a:xfrm>
            <a:off x="5381554" y="2628911"/>
            <a:ext cx="473195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</a:t>
            </a:r>
            <a:endParaRPr lang="en-US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II: investigating the role of FuG and AG during arithmetic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testing the functional connectivity </a:t>
            </a:r>
          </a:p>
          <a:p>
            <a:pPr lvl="2"/>
            <a:r>
              <a:rPr lang="en-US" smtClean="0"/>
              <a:t>e.g. with dynamic causal modelling (DCM) analyses</a:t>
            </a:r>
          </a:p>
          <a:p>
            <a:pPr lvl="1"/>
            <a:r>
              <a:rPr lang="en-US" smtClean="0"/>
              <a:t>between visual input areas, IPS, FuG and AG</a:t>
            </a:r>
          </a:p>
          <a:p>
            <a:pPr lvl="1"/>
            <a:r>
              <a:rPr lang="en-US" smtClean="0"/>
              <a:t>while participants are doing arithmetic</a:t>
            </a:r>
          </a:p>
          <a:p>
            <a:pPr lvl="2"/>
            <a:r>
              <a:rPr lang="en-US" smtClean="0"/>
              <a:t>subtraction vs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13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II: investigating the role of FuG and AG during arithmetic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subtraction: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14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-1627"/>
          <a:stretch>
            <a:fillRect/>
          </a:stretch>
        </p:blipFill>
        <p:spPr bwMode="auto">
          <a:xfrm>
            <a:off x="1475656" y="2060848"/>
            <a:ext cx="74168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931886" y="2420888"/>
            <a:ext cx="2432202" cy="409398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9792" y="3140968"/>
            <a:ext cx="3134951" cy="734346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64088" y="2420888"/>
            <a:ext cx="2241398" cy="394883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445829" y="3497942"/>
            <a:ext cx="667657" cy="1588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II: investigating the role of FuG and AG during arithmetic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multiplication: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15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-1627"/>
          <a:stretch>
            <a:fillRect/>
          </a:stretch>
        </p:blipFill>
        <p:spPr bwMode="auto">
          <a:xfrm>
            <a:off x="1475656" y="2060848"/>
            <a:ext cx="74168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931886" y="2420888"/>
            <a:ext cx="2432202" cy="409398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9792" y="3140968"/>
            <a:ext cx="1368152" cy="720080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64088" y="2420888"/>
            <a:ext cx="2241398" cy="394883"/>
          </a:xfrm>
          <a:prstGeom prst="straightConnector1">
            <a:avLst/>
          </a:prstGeom>
          <a:ln w="57150">
            <a:solidFill>
              <a:srgbClr val="3185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 and part II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part I</a:t>
            </a:r>
          </a:p>
          <a:p>
            <a:pPr lvl="2"/>
            <a:r>
              <a:rPr lang="en-US" smtClean="0"/>
              <a:t>identification of VNFA</a:t>
            </a:r>
          </a:p>
          <a:p>
            <a:pPr lvl="1"/>
            <a:r>
              <a:rPr lang="en-US" smtClean="0"/>
              <a:t>part II</a:t>
            </a:r>
          </a:p>
          <a:p>
            <a:pPr lvl="2"/>
            <a:r>
              <a:rPr lang="en-US" smtClean="0"/>
              <a:t>connectivity between different areas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result: basic neuroanatomical model of symbolic number processing</a:t>
            </a:r>
          </a:p>
          <a:p>
            <a:pPr lvl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16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FuG and especially AG have been implicated in dyscalculia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parallels between symbolic number processing and reading:</a:t>
            </a:r>
          </a:p>
          <a:p>
            <a:pPr lvl="2"/>
            <a:r>
              <a:rPr lang="en-US" smtClean="0"/>
              <a:t>same areas involved (FuG, AG), both for normal and impaired functioning</a:t>
            </a:r>
          </a:p>
          <a:p>
            <a:pPr lvl="2"/>
            <a:r>
              <a:rPr lang="en-US" smtClean="0"/>
              <a:t>high comorbidity between dyslexia and dyscalculia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17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III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 III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can the basic neuroanatomical model account for impaired processing in dyscalculia?</a:t>
            </a:r>
          </a:p>
          <a:p>
            <a:pPr lvl="2"/>
            <a:r>
              <a:rPr lang="en-US" smtClean="0"/>
              <a:t>replication of part II</a:t>
            </a:r>
          </a:p>
          <a:p>
            <a:pPr lvl="2"/>
            <a:r>
              <a:rPr lang="en-US" smtClean="0"/>
              <a:t>comparing connectivity between different brain areas between people with and without dyscalculia</a:t>
            </a:r>
          </a:p>
          <a:p>
            <a:pPr lvl="1"/>
            <a:r>
              <a:rPr lang="en-US" smtClean="0"/>
              <a:t>how should the model be adapted to account for dyslexia?</a:t>
            </a:r>
          </a:p>
          <a:p>
            <a:pPr lvl="2"/>
            <a:endParaRPr lang="en-US" smtClean="0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18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part III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PhD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350" y="1428737"/>
            <a:ext cx="7315200" cy="4592652"/>
          </a:xfrm>
        </p:spPr>
        <p:txBody>
          <a:bodyPr/>
          <a:lstStyle/>
          <a:p>
            <a:pPr lvl="1"/>
            <a:r>
              <a:rPr lang="en-US" dirty="0" err="1" smtClean="0"/>
              <a:t>Verguts</a:t>
            </a:r>
            <a:r>
              <a:rPr lang="en-US" dirty="0" smtClean="0"/>
              <a:t> and </a:t>
            </a:r>
            <a:r>
              <a:rPr lang="en-US" dirty="0" err="1" smtClean="0"/>
              <a:t>Fias</a:t>
            </a:r>
            <a:r>
              <a:rPr lang="en-US" dirty="0" smtClean="0"/>
              <a:t> (2004): separate routes for processing</a:t>
            </a:r>
          </a:p>
          <a:p>
            <a:pPr lvl="2"/>
            <a:r>
              <a:rPr lang="en-US" dirty="0" err="1" smtClean="0"/>
              <a:t>nonsymbolic</a:t>
            </a:r>
            <a:r>
              <a:rPr lang="en-US" dirty="0" smtClean="0"/>
              <a:t> number: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symbolic number:</a:t>
            </a:r>
          </a:p>
          <a:p>
            <a:pPr lvl="1"/>
            <a:endParaRPr lang="en-US" dirty="0"/>
          </a:p>
        </p:txBody>
      </p:sp>
      <p:grpSp>
        <p:nvGrpSpPr>
          <p:cNvPr id="8" name="Group 14"/>
          <p:cNvGrpSpPr/>
          <p:nvPr/>
        </p:nvGrpSpPr>
        <p:grpSpPr>
          <a:xfrm>
            <a:off x="2285984" y="3071810"/>
            <a:ext cx="718526" cy="703290"/>
            <a:chOff x="2285984" y="3071810"/>
            <a:chExt cx="718526" cy="703290"/>
          </a:xfrm>
        </p:grpSpPr>
        <p:pic>
          <p:nvPicPr>
            <p:cNvPr id="9" name="Picture 8" descr="chimay-ble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3174" y="3071810"/>
              <a:ext cx="361336" cy="703290"/>
            </a:xfrm>
            <a:prstGeom prst="rect">
              <a:avLst/>
            </a:prstGeom>
          </p:spPr>
        </p:pic>
        <p:pic>
          <p:nvPicPr>
            <p:cNvPr id="10" name="Picture 9" descr="chimay-ble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84" y="3071810"/>
              <a:ext cx="361336" cy="703290"/>
            </a:xfrm>
            <a:prstGeom prst="rect">
              <a:avLst/>
            </a:prstGeom>
          </p:spPr>
        </p:pic>
      </p:grpSp>
      <p:grpSp>
        <p:nvGrpSpPr>
          <p:cNvPr id="11" name="Group 13"/>
          <p:cNvGrpSpPr/>
          <p:nvPr/>
        </p:nvGrpSpPr>
        <p:grpSpPr>
          <a:xfrm>
            <a:off x="4710730" y="3071810"/>
            <a:ext cx="1432906" cy="703290"/>
            <a:chOff x="4710730" y="3071810"/>
            <a:chExt cx="1432906" cy="703290"/>
          </a:xfrm>
        </p:grpSpPr>
        <p:pic>
          <p:nvPicPr>
            <p:cNvPr id="12" name="Picture 11" descr="chimay-ble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110" y="3071810"/>
              <a:ext cx="361336" cy="703290"/>
            </a:xfrm>
            <a:prstGeom prst="rect">
              <a:avLst/>
            </a:prstGeom>
          </p:spPr>
        </p:pic>
        <p:pic>
          <p:nvPicPr>
            <p:cNvPr id="13" name="Picture 12" descr="chimay-ble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7920" y="3071810"/>
              <a:ext cx="361336" cy="703290"/>
            </a:xfrm>
            <a:prstGeom prst="rect">
              <a:avLst/>
            </a:prstGeom>
          </p:spPr>
        </p:pic>
        <p:pic>
          <p:nvPicPr>
            <p:cNvPr id="14" name="Picture 13" descr="chimay-ble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2300" y="3071810"/>
              <a:ext cx="361336" cy="703290"/>
            </a:xfrm>
            <a:prstGeom prst="rect">
              <a:avLst/>
            </a:prstGeom>
          </p:spPr>
        </p:pic>
        <p:pic>
          <p:nvPicPr>
            <p:cNvPr id="15" name="Picture 14" descr="chimay-ble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0730" y="3071810"/>
              <a:ext cx="361336" cy="70329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285984" y="4572008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n-lt"/>
              </a:rPr>
              <a:t>2</a:t>
            </a:r>
            <a:endParaRPr lang="en-US" sz="7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4572008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n-lt"/>
              </a:rPr>
              <a:t>4</a:t>
            </a:r>
            <a:endParaRPr lang="en-US" sz="7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988840"/>
            <a:ext cx="7315200" cy="1168386"/>
          </a:xfrm>
        </p:spPr>
        <p:txBody>
          <a:bodyPr/>
          <a:lstStyle/>
          <a:p>
            <a:r>
              <a:rPr lang="en-US" smtClean="0"/>
              <a:t>all suggestions are welcome…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19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PhD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2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6" name="Picture 5" descr="summation coding empt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14554"/>
            <a:ext cx="3006643" cy="551257"/>
          </a:xfrm>
          <a:prstGeom prst="rect">
            <a:avLst/>
          </a:prstGeom>
        </p:spPr>
      </p:pic>
      <p:pic>
        <p:nvPicPr>
          <p:cNvPr id="7" name="Picture 6" descr="place cod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214554"/>
            <a:ext cx="2531538" cy="541092"/>
          </a:xfrm>
          <a:prstGeom prst="rect">
            <a:avLst/>
          </a:prstGeom>
        </p:spPr>
      </p:pic>
      <p:pic>
        <p:nvPicPr>
          <p:cNvPr id="8" name="Picture 7" descr="chimay-bl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6482" y="4933030"/>
            <a:ext cx="432774" cy="842334"/>
          </a:xfrm>
          <a:prstGeom prst="rect">
            <a:avLst/>
          </a:prstGeom>
        </p:spPr>
      </p:pic>
      <p:pic>
        <p:nvPicPr>
          <p:cNvPr id="9" name="Picture 8" descr="chimay-bl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933030"/>
            <a:ext cx="432774" cy="842334"/>
          </a:xfrm>
          <a:prstGeom prst="rect">
            <a:avLst/>
          </a:prstGeom>
        </p:spPr>
      </p:pic>
      <p:pic>
        <p:nvPicPr>
          <p:cNvPr id="10" name="Picture 9" descr="chimay-bl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933030"/>
            <a:ext cx="432774" cy="8423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PhD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3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8" name="Picture 7" descr="chimay-bl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6482" y="4933030"/>
            <a:ext cx="432774" cy="842334"/>
          </a:xfrm>
          <a:prstGeom prst="rect">
            <a:avLst/>
          </a:prstGeom>
        </p:spPr>
      </p:pic>
      <p:pic>
        <p:nvPicPr>
          <p:cNvPr id="9" name="Picture 8" descr="chimay-bl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933030"/>
            <a:ext cx="432774" cy="842334"/>
          </a:xfrm>
          <a:prstGeom prst="rect">
            <a:avLst/>
          </a:prstGeom>
        </p:spPr>
      </p:pic>
      <p:pic>
        <p:nvPicPr>
          <p:cNvPr id="10" name="Picture 9" descr="chimay-bl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933030"/>
            <a:ext cx="432774" cy="842334"/>
          </a:xfrm>
          <a:prstGeom prst="rect">
            <a:avLst/>
          </a:prstGeom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 rot="12600000">
            <a:off x="5860157" y="3280755"/>
            <a:ext cx="1587" cy="1152525"/>
          </a:xfrm>
          <a:prstGeom prst="line">
            <a:avLst/>
          </a:prstGeom>
          <a:noFill/>
          <a:ln w="109220">
            <a:solidFill>
              <a:srgbClr val="FF6600">
                <a:alpha val="92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rot="5400000">
            <a:off x="4861717" y="1781961"/>
            <a:ext cx="1587" cy="1152525"/>
          </a:xfrm>
          <a:prstGeom prst="line">
            <a:avLst/>
          </a:prstGeom>
          <a:noFill/>
          <a:ln w="10922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3" descr="C:\Documents and Settings\Seppe\My Documents\Doctoraat\Thesis\prentjes\model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508" t="83971" r="30875"/>
          <a:stretch>
            <a:fillRect/>
          </a:stretch>
        </p:blipFill>
        <p:spPr bwMode="auto">
          <a:xfrm>
            <a:off x="1280081" y="2052334"/>
            <a:ext cx="2714644" cy="7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odel1.bmp"/>
          <p:cNvPicPr>
            <a:picLocks noChangeAspect="1"/>
          </p:cNvPicPr>
          <p:nvPr/>
        </p:nvPicPr>
        <p:blipFill>
          <a:blip r:embed="rId4" cstate="print"/>
          <a:srcRect t="54261" b="31269"/>
          <a:stretch>
            <a:fillRect/>
          </a:stretch>
        </p:blipFill>
        <p:spPr bwMode="auto">
          <a:xfrm>
            <a:off x="5857884" y="2143116"/>
            <a:ext cx="2997818" cy="6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PhD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4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6" name="Picture 5" descr="summation coding empt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14554"/>
            <a:ext cx="3006643" cy="551257"/>
          </a:xfrm>
          <a:prstGeom prst="rect">
            <a:avLst/>
          </a:prstGeom>
        </p:spPr>
      </p:pic>
      <p:pic>
        <p:nvPicPr>
          <p:cNvPr id="7" name="Picture 6" descr="place cod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214554"/>
            <a:ext cx="2531538" cy="541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4786322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n-lt"/>
              </a:rPr>
              <a:t>3</a:t>
            </a:r>
            <a:endParaRPr lang="en-US" sz="7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PhD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5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6" name="Picture 5" descr="summation coding empt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14554"/>
            <a:ext cx="3006643" cy="551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4786322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n-lt"/>
              </a:rPr>
              <a:t>3</a:t>
            </a:r>
            <a:endParaRPr lang="en-US" sz="7200" dirty="0">
              <a:latin typeface="+mn-lt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9000000">
            <a:off x="4145645" y="3280755"/>
            <a:ext cx="1587" cy="1152525"/>
          </a:xfrm>
          <a:prstGeom prst="line">
            <a:avLst/>
          </a:prstGeom>
          <a:noFill/>
          <a:ln w="109220">
            <a:solidFill>
              <a:srgbClr val="66CCFF">
                <a:alpha val="92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" descr="C:\Documents and Settings\Seppe\My Documents\Doctoraat\Thesis\prentjes\model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508" t="83971" r="30875"/>
          <a:stretch>
            <a:fillRect/>
          </a:stretch>
        </p:blipFill>
        <p:spPr bwMode="auto">
          <a:xfrm>
            <a:off x="1280081" y="2052334"/>
            <a:ext cx="2714644" cy="7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6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6" name="Picture 2" descr="C:\Documents and Settings\Seppe\My Documents\Doctoraat\Onderzoek\symbnotsymb\paper (met Chantal)\4e revisie\prentjes\final\Figure 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7" y="357166"/>
            <a:ext cx="5643601" cy="5643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intro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postdoc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7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6" name="Picture 5" descr="summation coding empt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14554"/>
            <a:ext cx="3006643" cy="551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4786322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n-lt"/>
              </a:rPr>
              <a:t>3</a:t>
            </a:r>
            <a:endParaRPr lang="en-US" sz="7200" dirty="0">
              <a:latin typeface="+mn-lt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9000000">
            <a:off x="4145645" y="3280755"/>
            <a:ext cx="1587" cy="1152525"/>
          </a:xfrm>
          <a:prstGeom prst="line">
            <a:avLst/>
          </a:prstGeom>
          <a:noFill/>
          <a:ln w="109220">
            <a:solidFill>
              <a:srgbClr val="66CCFF">
                <a:alpha val="92999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" descr="C:\Documents and Settings\Seppe\My Documents\Doctoraat\Thesis\prentjes\model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508" t="83971" r="30875"/>
          <a:stretch>
            <a:fillRect/>
          </a:stretch>
        </p:blipFill>
        <p:spPr bwMode="auto">
          <a:xfrm>
            <a:off x="1280081" y="2052334"/>
            <a:ext cx="2714644" cy="7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07533" y="3140968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latin typeface="+mj-lt"/>
              </a:rPr>
              <a:t>?</a:t>
            </a:r>
            <a:endParaRPr lang="en-US" sz="9600" b="1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intro</a:t>
            </a:r>
            <a:endParaRPr lang="en-US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of symbolic number processing </a:t>
            </a:r>
            <a:r>
              <a:rPr lang="en-US" sz="1800" smtClean="0"/>
              <a:t>(Dehaene et al., 2004)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B5515E-C1A5-4C08-8F09-1930934FDFCC}" type="slidenum">
              <a:rPr lang="nl-NL" smtClean="0"/>
              <a:pPr>
                <a:defRPr/>
              </a:pPr>
              <a:t>8</a:t>
            </a:fld>
            <a:r>
              <a:rPr lang="nl-NL" sz="1400" smtClean="0">
                <a:latin typeface="Times New Roman" pitchFamily="18" charset="0"/>
              </a:rPr>
              <a:t> </a:t>
            </a:r>
            <a:endParaRPr lang="nl-NL" sz="140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Seppe Santens - rekengroep - </a:t>
            </a:r>
            <a:r>
              <a:rPr lang="en-GB" smtClean="0"/>
              <a:t>26/10/2010</a:t>
            </a:r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1556792"/>
            <a:ext cx="72980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835696" y="2348880"/>
            <a:ext cx="669674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58139" y="1654629"/>
            <a:ext cx="1656184" cy="288032"/>
          </a:xfrm>
          <a:prstGeom prst="rect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7313" y="3395092"/>
            <a:ext cx="3168352" cy="484435"/>
          </a:xfrm>
          <a:prstGeom prst="rect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19872" y="3356992"/>
            <a:ext cx="124261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7904" y="5445224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smtClean="0">
                <a:latin typeface="+mn-lt"/>
              </a:rPr>
              <a:t>based on earlier presented triple code model(s)</a:t>
            </a:r>
            <a:endParaRPr lang="en-US" sz="180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06" y="3933056"/>
            <a:ext cx="110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PhD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latin typeface="+mn-lt"/>
              </a:rPr>
              <a:t>intro</a:t>
            </a:r>
            <a:endParaRPr lang="en-US" sz="12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sz="120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part III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1" animBg="1"/>
    </p:bldLst>
  </p:timing>
</p:sld>
</file>

<file path=ppt/theme/theme1.xml><?xml version="1.0" encoding="utf-8"?>
<a:theme xmlns:a="http://schemas.openxmlformats.org/drawingml/2006/main" name="Huisstijl Seppe">
  <a:themeElements>
    <a:clrScheme name="Huisstijl Sepp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uisstijl Sep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isstijl Sepp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isstijl Sepp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Sepp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Sepp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Sep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Sep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isstijl Sep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10691</TotalTime>
  <Words>736</Words>
  <Application>Microsoft Office PowerPoint</Application>
  <PresentationFormat>On-screen Show (4:3)</PresentationFormat>
  <Paragraphs>212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Huisstijl Seppe</vt:lpstr>
      <vt:lpstr>Processing symbolic number  in the human brain</vt:lpstr>
      <vt:lpstr>my PhD project</vt:lpstr>
      <vt:lpstr>my PhD project</vt:lpstr>
      <vt:lpstr>my PhD project</vt:lpstr>
      <vt:lpstr>my PhD project</vt:lpstr>
      <vt:lpstr>my PhD project</vt:lpstr>
      <vt:lpstr>Slide 6</vt:lpstr>
      <vt:lpstr>my postdoc project</vt:lpstr>
      <vt:lpstr>model of symbolic number processing (Dehaene et al., 2004)</vt:lpstr>
      <vt:lpstr>model of symbolic number processing (Dehaene et al., 2004)</vt:lpstr>
      <vt:lpstr>part I: in search of the visual number form area</vt:lpstr>
      <vt:lpstr>part I: in search of the visual number form area</vt:lpstr>
      <vt:lpstr>part I: in search of the visual number form area</vt:lpstr>
      <vt:lpstr>part II: investigating the role of FuG and AG during arithmetic</vt:lpstr>
      <vt:lpstr>part II: investigating the role of FuG and AG during arithmetic</vt:lpstr>
      <vt:lpstr>part II: investigating the role of FuG and AG during arithmetic</vt:lpstr>
      <vt:lpstr>part I and part II</vt:lpstr>
      <vt:lpstr>part III</vt:lpstr>
      <vt:lpstr>part III</vt:lpstr>
      <vt:lpstr>all suggestions are welcome…</vt:lpstr>
    </vt:vector>
  </TitlesOfParts>
  <Company>UGent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Seppe Santens</dc:creator>
  <cp:lastModifiedBy>Seppe Santens</cp:lastModifiedBy>
  <cp:revision>518</cp:revision>
  <dcterms:created xsi:type="dcterms:W3CDTF">2006-10-31T15:52:45Z</dcterms:created>
  <dcterms:modified xsi:type="dcterms:W3CDTF">2010-10-26T07:49:41Z</dcterms:modified>
</cp:coreProperties>
</file>